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61"/>
  </p:notesMasterIdLst>
  <p:sldIdLst>
    <p:sldId id="426" r:id="rId3"/>
    <p:sldId id="439" r:id="rId4"/>
    <p:sldId id="447" r:id="rId5"/>
    <p:sldId id="445" r:id="rId6"/>
    <p:sldId id="450" r:id="rId7"/>
    <p:sldId id="449" r:id="rId8"/>
    <p:sldId id="347" r:id="rId9"/>
    <p:sldId id="448" r:id="rId10"/>
    <p:sldId id="452" r:id="rId11"/>
    <p:sldId id="453" r:id="rId12"/>
    <p:sldId id="454" r:id="rId13"/>
    <p:sldId id="455" r:id="rId14"/>
    <p:sldId id="456" r:id="rId15"/>
    <p:sldId id="461" r:id="rId16"/>
    <p:sldId id="462" r:id="rId17"/>
    <p:sldId id="405" r:id="rId18"/>
    <p:sldId id="487" r:id="rId19"/>
    <p:sldId id="427" r:id="rId20"/>
    <p:sldId id="488" r:id="rId21"/>
    <p:sldId id="460" r:id="rId22"/>
    <p:sldId id="357" r:id="rId23"/>
    <p:sldId id="332" r:id="rId24"/>
    <p:sldId id="478" r:id="rId25"/>
    <p:sldId id="428" r:id="rId26"/>
    <p:sldId id="395" r:id="rId27"/>
    <p:sldId id="490" r:id="rId28"/>
    <p:sldId id="393" r:id="rId29"/>
    <p:sldId id="389" r:id="rId30"/>
    <p:sldId id="390" r:id="rId31"/>
    <p:sldId id="491" r:id="rId32"/>
    <p:sldId id="463" r:id="rId33"/>
    <p:sldId id="433" r:id="rId34"/>
    <p:sldId id="432" r:id="rId35"/>
    <p:sldId id="381" r:id="rId36"/>
    <p:sldId id="384" r:id="rId37"/>
    <p:sldId id="434" r:id="rId38"/>
    <p:sldId id="435" r:id="rId39"/>
    <p:sldId id="383" r:id="rId40"/>
    <p:sldId id="492" r:id="rId41"/>
    <p:sldId id="441" r:id="rId42"/>
    <p:sldId id="443" r:id="rId43"/>
    <p:sldId id="444" r:id="rId44"/>
    <p:sldId id="424" r:id="rId45"/>
    <p:sldId id="367" r:id="rId46"/>
    <p:sldId id="373" r:id="rId47"/>
    <p:sldId id="464" r:id="rId48"/>
    <p:sldId id="486" r:id="rId49"/>
    <p:sldId id="397" r:id="rId50"/>
    <p:sldId id="398" r:id="rId51"/>
    <p:sldId id="436" r:id="rId52"/>
    <p:sldId id="386" r:id="rId53"/>
    <p:sldId id="438" r:id="rId54"/>
    <p:sldId id="496" r:id="rId55"/>
    <p:sldId id="351" r:id="rId56"/>
    <p:sldId id="497" r:id="rId57"/>
    <p:sldId id="493" r:id="rId58"/>
    <p:sldId id="495" r:id="rId59"/>
    <p:sldId id="273" r:id="rId6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B00"/>
    <a:srgbClr val="FF85FF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5" autoAdjust="0"/>
    <p:restoredTop sz="96928"/>
  </p:normalViewPr>
  <p:slideViewPr>
    <p:cSldViewPr snapToGrid="0" snapToObjects="1" showGuides="1">
      <p:cViewPr varScale="1">
        <p:scale>
          <a:sx n="117" d="100"/>
          <a:sy n="117" d="100"/>
        </p:scale>
        <p:origin x="200" y="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12/16/20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12/16/20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upta-suyash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5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5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3.svg"/><Relationship Id="rId3" Type="http://schemas.openxmlformats.org/officeDocument/2006/relationships/image" Target="../media/image31.svg"/><Relationship Id="rId7" Type="http://schemas.openxmlformats.org/officeDocument/2006/relationships/image" Target="../media/image59.svg"/><Relationship Id="rId12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5" Type="http://schemas.openxmlformats.org/officeDocument/2006/relationships/image" Target="../media/image33.svg"/><Relationship Id="rId10" Type="http://schemas.openxmlformats.org/officeDocument/2006/relationships/image" Target="../media/image60.png"/><Relationship Id="rId4" Type="http://schemas.openxmlformats.org/officeDocument/2006/relationships/image" Target="../media/image32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18" Type="http://schemas.openxmlformats.org/officeDocument/2006/relationships/image" Target="../media/image81.png"/><Relationship Id="rId3" Type="http://schemas.openxmlformats.org/officeDocument/2006/relationships/image" Target="../media/image66.svg"/><Relationship Id="rId21" Type="http://schemas.openxmlformats.org/officeDocument/2006/relationships/image" Target="../media/image84.sv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19" Type="http://schemas.openxmlformats.org/officeDocument/2006/relationships/image" Target="../media/image82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svg"/><Relationship Id="rId7" Type="http://schemas.openxmlformats.org/officeDocument/2006/relationships/image" Target="../media/image92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9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svg"/><Relationship Id="rId7" Type="http://schemas.openxmlformats.org/officeDocument/2006/relationships/image" Target="../media/image92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94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25.svg"/><Relationship Id="rId18" Type="http://schemas.openxmlformats.org/officeDocument/2006/relationships/image" Target="../media/image10.png"/><Relationship Id="rId3" Type="http://schemas.openxmlformats.org/officeDocument/2006/relationships/image" Target="../media/image96.svg"/><Relationship Id="rId21" Type="http://schemas.openxmlformats.org/officeDocument/2006/relationships/image" Target="../media/image13.svg"/><Relationship Id="rId7" Type="http://schemas.openxmlformats.org/officeDocument/2006/relationships/image" Target="../media/image100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95.png"/><Relationship Id="rId16" Type="http://schemas.openxmlformats.org/officeDocument/2006/relationships/image" Target="../media/image2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4.svg"/><Relationship Id="rId5" Type="http://schemas.openxmlformats.org/officeDocument/2006/relationships/image" Target="../media/image98.svg"/><Relationship Id="rId15" Type="http://schemas.openxmlformats.org/officeDocument/2006/relationships/image" Target="../media/image27.svg"/><Relationship Id="rId10" Type="http://schemas.openxmlformats.org/officeDocument/2006/relationships/image" Target="../media/image103.png"/><Relationship Id="rId19" Type="http://schemas.openxmlformats.org/officeDocument/2006/relationships/image" Target="../media/image11.svg"/><Relationship Id="rId4" Type="http://schemas.openxmlformats.org/officeDocument/2006/relationships/image" Target="../media/image97.png"/><Relationship Id="rId9" Type="http://schemas.openxmlformats.org/officeDocument/2006/relationships/image" Target="../media/image102.svg"/><Relationship Id="rId1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svg"/><Relationship Id="rId4" Type="http://schemas.openxmlformats.org/officeDocument/2006/relationships/image" Target="../media/image107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16.svg"/><Relationship Id="rId3" Type="http://schemas.openxmlformats.org/officeDocument/2006/relationships/image" Target="../media/image109.svg"/><Relationship Id="rId7" Type="http://schemas.openxmlformats.org/officeDocument/2006/relationships/image" Target="../media/image40.png"/><Relationship Id="rId12" Type="http://schemas.openxmlformats.org/officeDocument/2006/relationships/image" Target="../media/image115.png"/><Relationship Id="rId17" Type="http://schemas.openxmlformats.org/officeDocument/2006/relationships/image" Target="../media/image120.svg"/><Relationship Id="rId2" Type="http://schemas.openxmlformats.org/officeDocument/2006/relationships/image" Target="../media/image30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svg"/><Relationship Id="rId11" Type="http://schemas.openxmlformats.org/officeDocument/2006/relationships/image" Target="../media/image114.svg"/><Relationship Id="rId5" Type="http://schemas.openxmlformats.org/officeDocument/2006/relationships/image" Target="../media/image110.svg"/><Relationship Id="rId15" Type="http://schemas.openxmlformats.org/officeDocument/2006/relationships/image" Target="../media/image118.svg"/><Relationship Id="rId10" Type="http://schemas.openxmlformats.org/officeDocument/2006/relationships/image" Target="../media/image113.svg"/><Relationship Id="rId4" Type="http://schemas.openxmlformats.org/officeDocument/2006/relationships/image" Target="../media/image38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4.svg"/><Relationship Id="rId7" Type="http://schemas.openxmlformats.org/officeDocument/2006/relationships/image" Target="../media/image11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26.svg"/><Relationship Id="rId10" Type="http://schemas.openxmlformats.org/officeDocument/2006/relationships/image" Target="../media/image127.png"/><Relationship Id="rId4" Type="http://schemas.openxmlformats.org/officeDocument/2006/relationships/image" Target="../media/image125.png"/><Relationship Id="rId9" Type="http://schemas.openxmlformats.org/officeDocument/2006/relationships/image" Target="../media/image1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sv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0065"/>
            <a:ext cx="12192000" cy="1311128"/>
          </a:xfrm>
        </p:spPr>
        <p:txBody>
          <a:bodyPr/>
          <a:lstStyle/>
          <a:p>
            <a:pPr algn="ctr"/>
            <a:r>
              <a:rPr lang="en-US" sz="44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Resilient Consensus for High-Throughput Secure Transaction Processing</a:t>
            </a:r>
            <a:endParaRPr lang="en-US" sz="44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2627" y="2807989"/>
            <a:ext cx="2366964" cy="757130"/>
          </a:xfrm>
        </p:spPr>
        <p:txBody>
          <a:bodyPr/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5" y="3186554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607" y="3236814"/>
            <a:ext cx="2097104" cy="84480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25246" y="3563624"/>
            <a:ext cx="3769997" cy="23955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MokaBlox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LLC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5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35" name="Graphic 34" descr="Skull">
            <a:extLst>
              <a:ext uri="{FF2B5EF4-FFF2-40B4-BE49-F238E27FC236}">
                <a16:creationId xmlns:a16="http://schemas.microsoft.com/office/drawing/2014/main" id="{A7BC393D-C5E3-7A49-85A2-42D824121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4707" y="3976712"/>
            <a:ext cx="1287770" cy="1256555"/>
          </a:xfrm>
          <a:prstGeom prst="rect">
            <a:avLst/>
          </a:prstGeom>
        </p:spPr>
      </p:pic>
      <p:sp>
        <p:nvSpPr>
          <p:cNvPr id="42" name="Multiply 41">
            <a:extLst>
              <a:ext uri="{FF2B5EF4-FFF2-40B4-BE49-F238E27FC236}">
                <a16:creationId xmlns:a16="http://schemas.microsoft.com/office/drawing/2014/main" id="{45ACD7C8-685F-A34E-B1AA-A5286438592B}"/>
              </a:ext>
            </a:extLst>
          </p:cNvPr>
          <p:cNvSpPr/>
          <p:nvPr/>
        </p:nvSpPr>
        <p:spPr>
          <a:xfrm>
            <a:off x="3169626" y="2499295"/>
            <a:ext cx="1634241" cy="1321414"/>
          </a:xfrm>
          <a:prstGeom prst="mathMultiply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Grinning face with solid fill with solid fill">
            <a:extLst>
              <a:ext uri="{FF2B5EF4-FFF2-40B4-BE49-F238E27FC236}">
                <a16:creationId xmlns:a16="http://schemas.microsoft.com/office/drawing/2014/main" id="{12CEBDEF-0768-2844-9B8C-162666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4915" y="5205127"/>
            <a:ext cx="1289335" cy="12893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123470" y="3340327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3104541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4007264"/>
            <a:ext cx="755374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Applications??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5AE28-A1BE-6340-80BF-C6DF1F5E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94" y="1461654"/>
            <a:ext cx="4407611" cy="41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2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There are many more…</a:t>
            </a:r>
            <a:endParaRPr lang="en-US" altLang="en-US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8414115" y="1799303"/>
            <a:ext cx="3555260" cy="170078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5043683" y="4297448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292885" y="173232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4471669" y="1618565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80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52791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only Cryptocurrencies?</a:t>
            </a:r>
            <a:endParaRPr lang="en-US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06782" y="1741321"/>
            <a:ext cx="7595753" cy="4195892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Low Throughput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&lt; 10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Extreme Energy consumption (Proof-of-Work).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Reward-based model!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Identities unknown.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Multiple chains -- Forks!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52791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Steps Taken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AFF83C3-6C13-9449-9049-252044363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377947"/>
              </p:ext>
            </p:extLst>
          </p:nvPr>
        </p:nvGraphicFramePr>
        <p:xfrm>
          <a:off x="1122218" y="2070482"/>
          <a:ext cx="9956089" cy="2459952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3584864">
                  <a:extLst>
                    <a:ext uri="{9D8B030D-6E8A-4147-A177-3AD203B41FA5}">
                      <a16:colId xmlns:a16="http://schemas.microsoft.com/office/drawing/2014/main" val="1774253520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061243817"/>
                    </a:ext>
                  </a:extLst>
                </a:gridCol>
                <a:gridCol w="3285125">
                  <a:extLst>
                    <a:ext uri="{9D8B030D-6E8A-4147-A177-3AD203B41FA5}">
                      <a16:colId xmlns:a16="http://schemas.microsoft.com/office/drawing/2014/main" val="343804213"/>
                    </a:ext>
                  </a:extLst>
                </a:gridCol>
              </a:tblGrid>
              <a:tr h="614988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Proof-of-Stake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Traditional BFT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66752"/>
                  </a:ext>
                </a:extLst>
              </a:tr>
              <a:tr h="614988">
                <a:tc>
                  <a:txBody>
                    <a:bodyPr/>
                    <a:lstStyle/>
                    <a:p>
                      <a:pPr algn="just"/>
                      <a:r>
                        <a:rPr lang="en-US" sz="2400" b="1" i="0" dirty="0">
                          <a:latin typeface="Palatino Linotype" panose="02040502050505030304" pitchFamily="18" charset="0"/>
                        </a:rPr>
                        <a:t>Energy Efficient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370357"/>
                  </a:ext>
                </a:extLst>
              </a:tr>
              <a:tr h="614988">
                <a:tc>
                  <a:txBody>
                    <a:bodyPr/>
                    <a:lstStyle/>
                    <a:p>
                      <a:pPr algn="just"/>
                      <a:r>
                        <a:rPr lang="en-US" sz="2400" b="1" i="0" dirty="0">
                          <a:latin typeface="Palatino Linotype" panose="02040502050505030304" pitchFamily="18" charset="0"/>
                        </a:rPr>
                        <a:t>Incentive Independence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157370"/>
                  </a:ext>
                </a:extLst>
              </a:tr>
              <a:tr h="614988">
                <a:tc>
                  <a:txBody>
                    <a:bodyPr/>
                    <a:lstStyle/>
                    <a:p>
                      <a:pPr algn="just"/>
                      <a:r>
                        <a:rPr lang="en-US" sz="2400" b="1" i="0" dirty="0">
                          <a:latin typeface="Palatino Linotype" panose="02040502050505030304" pitchFamily="18" charset="0"/>
                        </a:rPr>
                        <a:t>Identity Hiding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131137"/>
                  </a:ext>
                </a:extLst>
              </a:tr>
            </a:tbl>
          </a:graphicData>
        </a:graphic>
      </p:graphicFrame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0D4393AE-CF78-FE4C-9E25-35B643985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2821" y="2623823"/>
            <a:ext cx="755374" cy="755374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1928747-0201-FF43-9DE0-2B4D7602F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4629" y="2623823"/>
            <a:ext cx="755374" cy="75537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6CDF9B9-3D5D-5547-BE5D-59B9EF08B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4629" y="3199441"/>
            <a:ext cx="755374" cy="755374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DD887CE3-A69C-A44B-9E98-35F8FFCAE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2821" y="3868579"/>
            <a:ext cx="755374" cy="755374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67550939-73B4-8D40-ABA2-5C3ECAA97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2821" y="3245038"/>
            <a:ext cx="755374" cy="755374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5E33AA38-185D-754C-94B1-7CBD918E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4629" y="3864938"/>
            <a:ext cx="755374" cy="7553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97ABC57-707A-184F-AB13-ABF4A0BAC0FC}"/>
              </a:ext>
            </a:extLst>
          </p:cNvPr>
          <p:cNvSpPr/>
          <p:nvPr/>
        </p:nvSpPr>
        <p:spPr>
          <a:xfrm>
            <a:off x="7730835" y="1581908"/>
            <a:ext cx="3269673" cy="328103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D35D6B-5A10-AA40-9BC3-9E36005B87F7}"/>
              </a:ext>
            </a:extLst>
          </p:cNvPr>
          <p:cNvSpPr txBox="1"/>
          <p:nvPr/>
        </p:nvSpPr>
        <p:spPr>
          <a:xfrm>
            <a:off x="3449782" y="5090327"/>
            <a:ext cx="858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Our focus </a:t>
            </a:r>
            <a:r>
              <a:rPr lang="en-US" sz="3600" b="1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3600" b="1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Permissioned Blockchains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83B0B5-1B06-2842-BCC2-80E7864E618C}"/>
              </a:ext>
            </a:extLst>
          </p:cNvPr>
          <p:cNvSpPr txBox="1"/>
          <p:nvPr/>
        </p:nvSpPr>
        <p:spPr>
          <a:xfrm>
            <a:off x="1953491" y="4813327"/>
            <a:ext cx="9850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Applications include Blockchain Databases </a:t>
            </a:r>
            <a:r>
              <a:rPr lang="en-US" sz="3600" b="1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Acceptable to Organizations</a:t>
            </a:r>
            <a:endParaRPr lang="en-US" sz="3600" b="1" dirty="0">
              <a:solidFill>
                <a:srgbClr val="00206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4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5" grpId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530527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453716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Research Focus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Make BFT Consensus Efficient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3008243" y="3761047"/>
            <a:ext cx="61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No Compromise on Security</a:t>
            </a:r>
          </a:p>
        </p:txBody>
      </p:sp>
    </p:spTree>
    <p:extLst>
      <p:ext uri="{BB962C8B-B14F-4D97-AF65-F5344CB8AC3E}">
        <p14:creationId xmlns:p14="http://schemas.microsoft.com/office/powerpoint/2010/main" val="26361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9" name="Graphic 68" descr="Database">
            <a:extLst>
              <a:ext uri="{FF2B5EF4-FFF2-40B4-BE49-F238E27FC236}">
                <a16:creationId xmlns:a16="http://schemas.microsoft.com/office/drawing/2014/main" id="{9A377AFF-418B-2B42-B234-69BB8164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038" y="1849408"/>
            <a:ext cx="5614289" cy="3062249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and Slow-path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Fall in throughput on failures.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May depend on client (Zyzzyva)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CBBE9A3-CA17-9B44-B3BC-479EEC389A64}"/>
              </a:ext>
            </a:extLst>
          </p:cNvPr>
          <p:cNvSpPr txBox="1">
            <a:spLocks/>
          </p:cNvSpPr>
          <p:nvPr/>
        </p:nvSpPr>
        <p:spPr bwMode="auto">
          <a:xfrm>
            <a:off x="7389422" y="1882066"/>
            <a:ext cx="4696689" cy="36162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Depth Finalization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Streamlet [AFT’20]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Elegant Design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Single path.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Wait for 3 consecutive blocks to ensure finality.</a:t>
            </a:r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C44DF8-3E24-7845-9B2B-D78F4D253940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234042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Under Peer Review.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9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Protocol*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03954C8-0EE9-3641-80A6-47458D1A14B4}"/>
              </a:ext>
            </a:extLst>
          </p:cNvPr>
          <p:cNvCxnSpPr/>
          <p:nvPr/>
        </p:nvCxnSpPr>
        <p:spPr>
          <a:xfrm>
            <a:off x="1005674" y="502749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9F5740-F1A0-C443-BA93-CEBA08E5950B}"/>
              </a:ext>
            </a:extLst>
          </p:cNvPr>
          <p:cNvCxnSpPr/>
          <p:nvPr/>
        </p:nvCxnSpPr>
        <p:spPr>
          <a:xfrm>
            <a:off x="1005674" y="438741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4C2B9DF-D90B-AA4F-9737-A0767CA5D8E3}"/>
              </a:ext>
            </a:extLst>
          </p:cNvPr>
          <p:cNvCxnSpPr>
            <a:cxnSpLocks/>
          </p:cNvCxnSpPr>
          <p:nvPr/>
        </p:nvCxnSpPr>
        <p:spPr>
          <a:xfrm>
            <a:off x="1005674" y="374733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8D037C9-0DA7-3C4F-8C95-C4A3F5BBF918}"/>
              </a:ext>
            </a:extLst>
          </p:cNvPr>
          <p:cNvCxnSpPr/>
          <p:nvPr/>
        </p:nvCxnSpPr>
        <p:spPr>
          <a:xfrm>
            <a:off x="1005674" y="5667575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5182307-17CB-164E-92B8-48D79C9B0DF1}"/>
              </a:ext>
            </a:extLst>
          </p:cNvPr>
          <p:cNvSpPr txBox="1"/>
          <p:nvPr/>
        </p:nvSpPr>
        <p:spPr>
          <a:xfrm>
            <a:off x="30660" y="3017008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64BC81-6712-1A4D-8326-52CFD2D0A0A6}"/>
              </a:ext>
            </a:extLst>
          </p:cNvPr>
          <p:cNvSpPr txBox="1"/>
          <p:nvPr/>
        </p:nvSpPr>
        <p:spPr>
          <a:xfrm>
            <a:off x="390284" y="419262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886161-4F0B-5345-9803-3F91C48B4D38}"/>
              </a:ext>
            </a:extLst>
          </p:cNvPr>
          <p:cNvSpPr txBox="1"/>
          <p:nvPr/>
        </p:nvSpPr>
        <p:spPr>
          <a:xfrm>
            <a:off x="390284" y="479879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9423C70-BA0B-EC4C-BC5C-74EAFDD74D4A}"/>
              </a:ext>
            </a:extLst>
          </p:cNvPr>
          <p:cNvSpPr txBox="1"/>
          <p:nvPr/>
        </p:nvSpPr>
        <p:spPr>
          <a:xfrm>
            <a:off x="381816" y="548290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DD6DE0E-A8C4-8042-88D1-2631160B6792}"/>
              </a:ext>
            </a:extLst>
          </p:cNvPr>
          <p:cNvCxnSpPr>
            <a:cxnSpLocks/>
          </p:cNvCxnSpPr>
          <p:nvPr/>
        </p:nvCxnSpPr>
        <p:spPr>
          <a:xfrm>
            <a:off x="1005674" y="3112149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CAFDEB2-0BBB-1747-90E7-264D3D5C029B}"/>
              </a:ext>
            </a:extLst>
          </p:cNvPr>
          <p:cNvSpPr txBox="1"/>
          <p:nvPr/>
        </p:nvSpPr>
        <p:spPr>
          <a:xfrm>
            <a:off x="406708" y="3586458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8D42-C2AD-824D-A1D9-B623854A44A4}"/>
              </a:ext>
            </a:extLst>
          </p:cNvPr>
          <p:cNvCxnSpPr>
            <a:cxnSpLocks/>
          </p:cNvCxnSpPr>
          <p:nvPr/>
        </p:nvCxnSpPr>
        <p:spPr>
          <a:xfrm>
            <a:off x="1245373" y="3125168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F8BC398-783B-8848-9759-7F628E93E3B5}"/>
              </a:ext>
            </a:extLst>
          </p:cNvPr>
          <p:cNvCxnSpPr>
            <a:cxnSpLocks/>
          </p:cNvCxnSpPr>
          <p:nvPr/>
        </p:nvCxnSpPr>
        <p:spPr>
          <a:xfrm>
            <a:off x="2392333" y="3747815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8593CE-7446-6846-9268-32C90045D327}"/>
              </a:ext>
            </a:extLst>
          </p:cNvPr>
          <p:cNvCxnSpPr>
            <a:cxnSpLocks/>
          </p:cNvCxnSpPr>
          <p:nvPr/>
        </p:nvCxnSpPr>
        <p:spPr>
          <a:xfrm>
            <a:off x="2387340" y="3754007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E332F0-B58A-AC4A-A8A0-03F39D22B4C7}"/>
              </a:ext>
            </a:extLst>
          </p:cNvPr>
          <p:cNvCxnSpPr>
            <a:cxnSpLocks/>
          </p:cNvCxnSpPr>
          <p:nvPr/>
        </p:nvCxnSpPr>
        <p:spPr>
          <a:xfrm>
            <a:off x="2387175" y="3764350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9FFFD4-946E-9441-8428-5A518CDAC756}"/>
              </a:ext>
            </a:extLst>
          </p:cNvPr>
          <p:cNvCxnSpPr/>
          <p:nvPr/>
        </p:nvCxnSpPr>
        <p:spPr>
          <a:xfrm>
            <a:off x="1186301" y="31121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F87B2FD-C413-014A-B305-C21D012AFA09}"/>
              </a:ext>
            </a:extLst>
          </p:cNvPr>
          <p:cNvCxnSpPr/>
          <p:nvPr/>
        </p:nvCxnSpPr>
        <p:spPr>
          <a:xfrm>
            <a:off x="2375021" y="30997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B69E308-CE1B-5A42-AB6F-405167C9197F}"/>
              </a:ext>
            </a:extLst>
          </p:cNvPr>
          <p:cNvCxnSpPr>
            <a:cxnSpLocks/>
          </p:cNvCxnSpPr>
          <p:nvPr/>
        </p:nvCxnSpPr>
        <p:spPr>
          <a:xfrm>
            <a:off x="3563741" y="3117847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00DA3E-1CBB-CE4C-8D1D-71BE5DDFEF64}"/>
              </a:ext>
            </a:extLst>
          </p:cNvPr>
          <p:cNvCxnSpPr/>
          <p:nvPr/>
        </p:nvCxnSpPr>
        <p:spPr>
          <a:xfrm>
            <a:off x="475246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92B12C4-9178-8A40-89E7-7AB6B982F2F5}"/>
              </a:ext>
            </a:extLst>
          </p:cNvPr>
          <p:cNvCxnSpPr/>
          <p:nvPr/>
        </p:nvCxnSpPr>
        <p:spPr>
          <a:xfrm>
            <a:off x="5941181" y="31055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AC5B34B-2B71-B842-8160-79A44BE8303F}"/>
              </a:ext>
            </a:extLst>
          </p:cNvPr>
          <p:cNvCxnSpPr/>
          <p:nvPr/>
        </p:nvCxnSpPr>
        <p:spPr>
          <a:xfrm>
            <a:off x="712990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3956513-2FA2-9E4A-A855-B5E6C28786A6}"/>
              </a:ext>
            </a:extLst>
          </p:cNvPr>
          <p:cNvSpPr txBox="1"/>
          <p:nvPr/>
        </p:nvSpPr>
        <p:spPr>
          <a:xfrm>
            <a:off x="7480496" y="568658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E97B0A1-F96A-D646-BF35-09B23AE23FCF}"/>
              </a:ext>
            </a:extLst>
          </p:cNvPr>
          <p:cNvSpPr txBox="1"/>
          <p:nvPr/>
        </p:nvSpPr>
        <p:spPr>
          <a:xfrm>
            <a:off x="1254596" y="567174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3D908B4-B440-AD49-97B0-0009754AB98D}"/>
              </a:ext>
            </a:extLst>
          </p:cNvPr>
          <p:cNvSpPr/>
          <p:nvPr/>
        </p:nvSpPr>
        <p:spPr>
          <a:xfrm>
            <a:off x="1054163" y="301661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AB6FE4B-C178-8144-B5D3-93E6B47F1711}"/>
              </a:ext>
            </a:extLst>
          </p:cNvPr>
          <p:cNvSpPr/>
          <p:nvPr/>
        </p:nvSpPr>
        <p:spPr>
          <a:xfrm>
            <a:off x="1054163" y="362864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730B509-EECA-D641-B714-E26FE8CE5A96}"/>
              </a:ext>
            </a:extLst>
          </p:cNvPr>
          <p:cNvSpPr/>
          <p:nvPr/>
        </p:nvSpPr>
        <p:spPr>
          <a:xfrm>
            <a:off x="1054163" y="426382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9271B90-4E6D-3543-A4F8-A29BA02D74DA}"/>
              </a:ext>
            </a:extLst>
          </p:cNvPr>
          <p:cNvSpPr/>
          <p:nvPr/>
        </p:nvSpPr>
        <p:spPr>
          <a:xfrm>
            <a:off x="1054163" y="49226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59E75A9-18C7-364B-BFA1-3A5BCEC68926}"/>
              </a:ext>
            </a:extLst>
          </p:cNvPr>
          <p:cNvSpPr/>
          <p:nvPr/>
        </p:nvSpPr>
        <p:spPr>
          <a:xfrm>
            <a:off x="1054163" y="5550796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54D22DB-5D71-0F4E-94CA-242A09EDCE1E}"/>
              </a:ext>
            </a:extLst>
          </p:cNvPr>
          <p:cNvCxnSpPr/>
          <p:nvPr/>
        </p:nvCxnSpPr>
        <p:spPr>
          <a:xfrm>
            <a:off x="8318621" y="312668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BF5E7F7-D713-A04F-9C0B-9CE329B9B065}"/>
              </a:ext>
            </a:extLst>
          </p:cNvPr>
          <p:cNvCxnSpPr>
            <a:cxnSpLocks/>
          </p:cNvCxnSpPr>
          <p:nvPr/>
        </p:nvCxnSpPr>
        <p:spPr>
          <a:xfrm flipV="1">
            <a:off x="4779234" y="772977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B5DC5FF-E867-404C-B9D6-87BB8F1E0ACA}"/>
              </a:ext>
            </a:extLst>
          </p:cNvPr>
          <p:cNvCxnSpPr>
            <a:cxnSpLocks/>
          </p:cNvCxnSpPr>
          <p:nvPr/>
        </p:nvCxnSpPr>
        <p:spPr>
          <a:xfrm flipV="1">
            <a:off x="4774241" y="1386871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FD81774-92D1-D140-B3DD-1314876C1F44}"/>
              </a:ext>
            </a:extLst>
          </p:cNvPr>
          <p:cNvCxnSpPr>
            <a:cxnSpLocks/>
          </p:cNvCxnSpPr>
          <p:nvPr/>
        </p:nvCxnSpPr>
        <p:spPr>
          <a:xfrm>
            <a:off x="5960867" y="3760260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E2EF254-4EEB-6E44-9C81-2306D02CE3C8}"/>
              </a:ext>
            </a:extLst>
          </p:cNvPr>
          <p:cNvCxnSpPr>
            <a:cxnSpLocks/>
          </p:cNvCxnSpPr>
          <p:nvPr/>
        </p:nvCxnSpPr>
        <p:spPr>
          <a:xfrm>
            <a:off x="5955874" y="3766451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B08C6F2-C70A-4B42-8C5C-2684127D8BF0}"/>
              </a:ext>
            </a:extLst>
          </p:cNvPr>
          <p:cNvCxnSpPr>
            <a:cxnSpLocks/>
          </p:cNvCxnSpPr>
          <p:nvPr/>
        </p:nvCxnSpPr>
        <p:spPr>
          <a:xfrm flipV="1">
            <a:off x="7147092" y="3107504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0659831-5F97-3749-92A7-2AB91B07A3F2}"/>
              </a:ext>
            </a:extLst>
          </p:cNvPr>
          <p:cNvCxnSpPr>
            <a:cxnSpLocks/>
          </p:cNvCxnSpPr>
          <p:nvPr/>
        </p:nvCxnSpPr>
        <p:spPr>
          <a:xfrm flipV="1">
            <a:off x="7141934" y="3105408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9B9060C-1CD6-AB41-8462-B4458EAF61E0}"/>
              </a:ext>
            </a:extLst>
          </p:cNvPr>
          <p:cNvCxnSpPr>
            <a:cxnSpLocks/>
          </p:cNvCxnSpPr>
          <p:nvPr/>
        </p:nvCxnSpPr>
        <p:spPr>
          <a:xfrm flipV="1">
            <a:off x="7132275" y="3117847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0525D3-3931-CE44-BB30-8E20284867F3}"/>
              </a:ext>
            </a:extLst>
          </p:cNvPr>
          <p:cNvCxnSpPr>
            <a:cxnSpLocks/>
          </p:cNvCxnSpPr>
          <p:nvPr/>
        </p:nvCxnSpPr>
        <p:spPr>
          <a:xfrm flipV="1">
            <a:off x="7138215" y="3113522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DB5CE97-4875-7841-9CD4-357E204E2C3A}"/>
              </a:ext>
            </a:extLst>
          </p:cNvPr>
          <p:cNvSpPr txBox="1"/>
          <p:nvPr/>
        </p:nvSpPr>
        <p:spPr>
          <a:xfrm>
            <a:off x="2805446" y="5694148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58B6688-068D-DE48-B175-32157054A37F}"/>
              </a:ext>
            </a:extLst>
          </p:cNvPr>
          <p:cNvCxnSpPr>
            <a:cxnSpLocks/>
          </p:cNvCxnSpPr>
          <p:nvPr/>
        </p:nvCxnSpPr>
        <p:spPr>
          <a:xfrm>
            <a:off x="3590725" y="3743093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3B9DB56-D232-6D4D-9386-48A028CEDC6C}"/>
              </a:ext>
            </a:extLst>
          </p:cNvPr>
          <p:cNvCxnSpPr>
            <a:cxnSpLocks/>
          </p:cNvCxnSpPr>
          <p:nvPr/>
        </p:nvCxnSpPr>
        <p:spPr>
          <a:xfrm>
            <a:off x="3585732" y="3749285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828CFE3-E08F-5948-AE40-B7B40229D9DF}"/>
              </a:ext>
            </a:extLst>
          </p:cNvPr>
          <p:cNvCxnSpPr>
            <a:cxnSpLocks/>
          </p:cNvCxnSpPr>
          <p:nvPr/>
        </p:nvCxnSpPr>
        <p:spPr>
          <a:xfrm>
            <a:off x="3585567" y="3759628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8FFE085-EB81-7544-A4D8-7F514A7B8402}"/>
              </a:ext>
            </a:extLst>
          </p:cNvPr>
          <p:cNvCxnSpPr>
            <a:cxnSpLocks/>
          </p:cNvCxnSpPr>
          <p:nvPr/>
        </p:nvCxnSpPr>
        <p:spPr>
          <a:xfrm flipV="1">
            <a:off x="3590725" y="3749285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A591794-3797-2D49-BFB0-8FE288C8BA28}"/>
              </a:ext>
            </a:extLst>
          </p:cNvPr>
          <p:cNvCxnSpPr>
            <a:cxnSpLocks/>
          </p:cNvCxnSpPr>
          <p:nvPr/>
        </p:nvCxnSpPr>
        <p:spPr>
          <a:xfrm flipV="1">
            <a:off x="3585567" y="3747189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2CBBCF4-17DE-114D-9E95-BB3EAF6FD6AC}"/>
              </a:ext>
            </a:extLst>
          </p:cNvPr>
          <p:cNvCxnSpPr>
            <a:cxnSpLocks/>
          </p:cNvCxnSpPr>
          <p:nvPr/>
        </p:nvCxnSpPr>
        <p:spPr>
          <a:xfrm>
            <a:off x="3572590" y="5027394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7EE7774-48D2-6845-AF56-AA599DF01AA0}"/>
              </a:ext>
            </a:extLst>
          </p:cNvPr>
          <p:cNvCxnSpPr>
            <a:cxnSpLocks/>
          </p:cNvCxnSpPr>
          <p:nvPr/>
        </p:nvCxnSpPr>
        <p:spPr>
          <a:xfrm>
            <a:off x="3582906" y="4382693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F292B59-E1FA-0F41-A798-21947F1D468F}"/>
              </a:ext>
            </a:extLst>
          </p:cNvPr>
          <p:cNvCxnSpPr>
            <a:cxnSpLocks/>
          </p:cNvCxnSpPr>
          <p:nvPr/>
        </p:nvCxnSpPr>
        <p:spPr>
          <a:xfrm>
            <a:off x="3572590" y="4382693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01B427D-343A-6F48-8CFD-1584ED6F419C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79BAD415-A408-0C48-BD85-3D4041C53690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8A5F607-4ADA-D04F-B8B0-27F3F5E20AB0}"/>
              </a:ext>
            </a:extLst>
          </p:cNvPr>
          <p:cNvCxnSpPr>
            <a:cxnSpLocks/>
          </p:cNvCxnSpPr>
          <p:nvPr/>
        </p:nvCxnSpPr>
        <p:spPr>
          <a:xfrm flipV="1">
            <a:off x="3573413" y="5037517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A8B4973-3671-2A40-80BD-75EEE416D57A}"/>
              </a:ext>
            </a:extLst>
          </p:cNvPr>
          <p:cNvCxnSpPr>
            <a:cxnSpLocks/>
          </p:cNvCxnSpPr>
          <p:nvPr/>
        </p:nvCxnSpPr>
        <p:spPr>
          <a:xfrm flipV="1">
            <a:off x="3575908" y="3759628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8AB186D-5401-6047-8EF2-5A3478851D32}"/>
              </a:ext>
            </a:extLst>
          </p:cNvPr>
          <p:cNvCxnSpPr/>
          <p:nvPr/>
        </p:nvCxnSpPr>
        <p:spPr>
          <a:xfrm>
            <a:off x="994479" y="204179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278A458-7AB3-5F41-ABAD-1417A899ECBE}"/>
              </a:ext>
            </a:extLst>
          </p:cNvPr>
          <p:cNvCxnSpPr/>
          <p:nvPr/>
        </p:nvCxnSpPr>
        <p:spPr>
          <a:xfrm>
            <a:off x="994479" y="140171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AB22529-77AE-0747-8107-121AC30272C1}"/>
              </a:ext>
            </a:extLst>
          </p:cNvPr>
          <p:cNvCxnSpPr>
            <a:cxnSpLocks/>
          </p:cNvCxnSpPr>
          <p:nvPr/>
        </p:nvCxnSpPr>
        <p:spPr>
          <a:xfrm>
            <a:off x="994479" y="761638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B65721E-8ED9-6E4A-9050-ABFBCD19B869}"/>
              </a:ext>
            </a:extLst>
          </p:cNvPr>
          <p:cNvCxnSpPr/>
          <p:nvPr/>
        </p:nvCxnSpPr>
        <p:spPr>
          <a:xfrm>
            <a:off x="994479" y="2681878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483FF73-248F-CE43-BFFE-0A87B7ADC060}"/>
              </a:ext>
            </a:extLst>
          </p:cNvPr>
          <p:cNvSpPr txBox="1"/>
          <p:nvPr/>
        </p:nvSpPr>
        <p:spPr>
          <a:xfrm>
            <a:off x="107858" y="41492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00DC9C8-B18B-A745-825B-63E9FDFA5FF3}"/>
              </a:ext>
            </a:extLst>
          </p:cNvPr>
          <p:cNvSpPr txBox="1"/>
          <p:nvPr/>
        </p:nvSpPr>
        <p:spPr>
          <a:xfrm>
            <a:off x="379089" y="120692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A17553D-36C0-EA42-995B-34086128F786}"/>
              </a:ext>
            </a:extLst>
          </p:cNvPr>
          <p:cNvSpPr txBox="1"/>
          <p:nvPr/>
        </p:nvSpPr>
        <p:spPr>
          <a:xfrm>
            <a:off x="379089" y="181309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48D8A95-3063-544C-914B-2C6CE096F7ED}"/>
              </a:ext>
            </a:extLst>
          </p:cNvPr>
          <p:cNvSpPr txBox="1"/>
          <p:nvPr/>
        </p:nvSpPr>
        <p:spPr>
          <a:xfrm>
            <a:off x="373305" y="243566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2128C8C-8007-1C41-96E3-D146CC9ADAF2}"/>
              </a:ext>
            </a:extLst>
          </p:cNvPr>
          <p:cNvCxnSpPr>
            <a:cxnSpLocks/>
          </p:cNvCxnSpPr>
          <p:nvPr/>
        </p:nvCxnSpPr>
        <p:spPr>
          <a:xfrm>
            <a:off x="994479" y="126452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2E21EE2-7794-494D-9648-85A2D0E677AE}"/>
              </a:ext>
            </a:extLst>
          </p:cNvPr>
          <p:cNvSpPr txBox="1"/>
          <p:nvPr/>
        </p:nvSpPr>
        <p:spPr>
          <a:xfrm>
            <a:off x="395513" y="600761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1DC9567-B9B7-054D-A91A-3DA0EF1D106C}"/>
              </a:ext>
            </a:extLst>
          </p:cNvPr>
          <p:cNvCxnSpPr>
            <a:cxnSpLocks/>
          </p:cNvCxnSpPr>
          <p:nvPr/>
        </p:nvCxnSpPr>
        <p:spPr>
          <a:xfrm>
            <a:off x="1234178" y="139471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6CCE07D-3D5B-0A41-9C4A-0095ECF7887E}"/>
              </a:ext>
            </a:extLst>
          </p:cNvPr>
          <p:cNvCxnSpPr>
            <a:cxnSpLocks/>
          </p:cNvCxnSpPr>
          <p:nvPr/>
        </p:nvCxnSpPr>
        <p:spPr>
          <a:xfrm>
            <a:off x="2381138" y="762118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68CD625-C605-D34F-8153-C1DCE9396584}"/>
              </a:ext>
            </a:extLst>
          </p:cNvPr>
          <p:cNvCxnSpPr>
            <a:cxnSpLocks/>
          </p:cNvCxnSpPr>
          <p:nvPr/>
        </p:nvCxnSpPr>
        <p:spPr>
          <a:xfrm>
            <a:off x="2376145" y="768310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BBE8F755-A726-6A49-ADAB-A2EEBBC02ACD}"/>
              </a:ext>
            </a:extLst>
          </p:cNvPr>
          <p:cNvCxnSpPr>
            <a:cxnSpLocks/>
          </p:cNvCxnSpPr>
          <p:nvPr/>
        </p:nvCxnSpPr>
        <p:spPr>
          <a:xfrm>
            <a:off x="2375980" y="778653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7CDC9F7-1EAD-BD4B-996C-DAAE3E9BA1DB}"/>
              </a:ext>
            </a:extLst>
          </p:cNvPr>
          <p:cNvCxnSpPr/>
          <p:nvPr/>
        </p:nvCxnSpPr>
        <p:spPr>
          <a:xfrm>
            <a:off x="1175106" y="1264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E11153E-E349-A640-87CB-2408355FD9D9}"/>
              </a:ext>
            </a:extLst>
          </p:cNvPr>
          <p:cNvCxnSpPr/>
          <p:nvPr/>
        </p:nvCxnSpPr>
        <p:spPr>
          <a:xfrm>
            <a:off x="2363826" y="1140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44C1564-0A28-9443-8A13-D93B943298EE}"/>
              </a:ext>
            </a:extLst>
          </p:cNvPr>
          <p:cNvCxnSpPr>
            <a:cxnSpLocks/>
          </p:cNvCxnSpPr>
          <p:nvPr/>
        </p:nvCxnSpPr>
        <p:spPr>
          <a:xfrm>
            <a:off x="3552546" y="1321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72B6FEA-B342-2142-9D3A-879C9F308E4F}"/>
              </a:ext>
            </a:extLst>
          </p:cNvPr>
          <p:cNvCxnSpPr/>
          <p:nvPr/>
        </p:nvCxnSpPr>
        <p:spPr>
          <a:xfrm>
            <a:off x="474126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8AB66AC-F31B-D24C-96E3-5F54D999ED5C}"/>
              </a:ext>
            </a:extLst>
          </p:cNvPr>
          <p:cNvCxnSpPr/>
          <p:nvPr/>
        </p:nvCxnSpPr>
        <p:spPr>
          <a:xfrm>
            <a:off x="5929986" y="1198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950DFED-36D5-E945-B38C-60C5E073CA78}"/>
              </a:ext>
            </a:extLst>
          </p:cNvPr>
          <p:cNvCxnSpPr/>
          <p:nvPr/>
        </p:nvCxnSpPr>
        <p:spPr>
          <a:xfrm>
            <a:off x="711870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857A5DFD-40AA-6B40-8641-47748B24EF19}"/>
              </a:ext>
            </a:extLst>
          </p:cNvPr>
          <p:cNvSpPr/>
          <p:nvPr/>
        </p:nvSpPr>
        <p:spPr>
          <a:xfrm>
            <a:off x="1042968" y="309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BEE34C3A-5D8A-2446-8083-FE153F486A3E}"/>
              </a:ext>
            </a:extLst>
          </p:cNvPr>
          <p:cNvSpPr/>
          <p:nvPr/>
        </p:nvSpPr>
        <p:spPr>
          <a:xfrm>
            <a:off x="1042968" y="6429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C7CD49F-1195-E948-B8E4-EA22B2B3E0C5}"/>
              </a:ext>
            </a:extLst>
          </p:cNvPr>
          <p:cNvSpPr/>
          <p:nvPr/>
        </p:nvSpPr>
        <p:spPr>
          <a:xfrm>
            <a:off x="1042968" y="12781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DAAFFBF-C43E-A947-880F-53CCB0FFA4BC}"/>
              </a:ext>
            </a:extLst>
          </p:cNvPr>
          <p:cNvSpPr/>
          <p:nvPr/>
        </p:nvSpPr>
        <p:spPr>
          <a:xfrm>
            <a:off x="1042968" y="19369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54BE4D8-1131-DD41-894C-03549A76C1DB}"/>
              </a:ext>
            </a:extLst>
          </p:cNvPr>
          <p:cNvSpPr/>
          <p:nvPr/>
        </p:nvSpPr>
        <p:spPr>
          <a:xfrm>
            <a:off x="1042968" y="25650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791FF5A-08F1-4C48-A261-A783EE3107DD}"/>
              </a:ext>
            </a:extLst>
          </p:cNvPr>
          <p:cNvCxnSpPr/>
          <p:nvPr/>
        </p:nvCxnSpPr>
        <p:spPr>
          <a:xfrm>
            <a:off x="8307426" y="1409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45996DC-2574-9A44-AF01-81A1A2FDC26D}"/>
              </a:ext>
            </a:extLst>
          </p:cNvPr>
          <p:cNvCxnSpPr>
            <a:cxnSpLocks/>
          </p:cNvCxnSpPr>
          <p:nvPr/>
        </p:nvCxnSpPr>
        <p:spPr>
          <a:xfrm>
            <a:off x="4768039" y="755620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A0FDC877-5021-A34A-9F5D-B660FFBC8B5B}"/>
              </a:ext>
            </a:extLst>
          </p:cNvPr>
          <p:cNvCxnSpPr>
            <a:cxnSpLocks/>
          </p:cNvCxnSpPr>
          <p:nvPr/>
        </p:nvCxnSpPr>
        <p:spPr>
          <a:xfrm>
            <a:off x="4763046" y="761812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FA5F08D-D383-5240-8DC2-F9095C7A23CC}"/>
              </a:ext>
            </a:extLst>
          </p:cNvPr>
          <p:cNvCxnSpPr>
            <a:cxnSpLocks/>
          </p:cNvCxnSpPr>
          <p:nvPr/>
        </p:nvCxnSpPr>
        <p:spPr>
          <a:xfrm>
            <a:off x="5944679" y="780753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8118A01-0C7A-154E-8BAB-EB628F407380}"/>
              </a:ext>
            </a:extLst>
          </p:cNvPr>
          <p:cNvCxnSpPr>
            <a:cxnSpLocks/>
          </p:cNvCxnSpPr>
          <p:nvPr/>
        </p:nvCxnSpPr>
        <p:spPr>
          <a:xfrm>
            <a:off x="5944514" y="791096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453C9C5-B447-204A-B405-7019EC14B454}"/>
              </a:ext>
            </a:extLst>
          </p:cNvPr>
          <p:cNvCxnSpPr>
            <a:cxnSpLocks/>
          </p:cNvCxnSpPr>
          <p:nvPr/>
        </p:nvCxnSpPr>
        <p:spPr>
          <a:xfrm flipV="1">
            <a:off x="7135897" y="121807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7D04E8B-2320-F940-9171-660C1FB08487}"/>
              </a:ext>
            </a:extLst>
          </p:cNvPr>
          <p:cNvCxnSpPr>
            <a:cxnSpLocks/>
          </p:cNvCxnSpPr>
          <p:nvPr/>
        </p:nvCxnSpPr>
        <p:spPr>
          <a:xfrm flipV="1">
            <a:off x="7130739" y="119711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471A3EC-A839-2F46-A3CF-99649DC81E46}"/>
              </a:ext>
            </a:extLst>
          </p:cNvPr>
          <p:cNvCxnSpPr>
            <a:cxnSpLocks/>
          </p:cNvCxnSpPr>
          <p:nvPr/>
        </p:nvCxnSpPr>
        <p:spPr>
          <a:xfrm flipV="1">
            <a:off x="7121080" y="132150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DB52CD5-BE66-0B4C-973A-6FD4875D12B0}"/>
              </a:ext>
            </a:extLst>
          </p:cNvPr>
          <p:cNvCxnSpPr>
            <a:cxnSpLocks/>
          </p:cNvCxnSpPr>
          <p:nvPr/>
        </p:nvCxnSpPr>
        <p:spPr>
          <a:xfrm flipV="1">
            <a:off x="7127020" y="127825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43D4747D-842E-FC49-9BBF-AA8540A993DA}"/>
              </a:ext>
            </a:extLst>
          </p:cNvPr>
          <p:cNvCxnSpPr>
            <a:cxnSpLocks/>
          </p:cNvCxnSpPr>
          <p:nvPr/>
        </p:nvCxnSpPr>
        <p:spPr>
          <a:xfrm>
            <a:off x="3579530" y="757396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1E5BEB9-9EA0-224F-8D87-F9F1F9DD5D37}"/>
              </a:ext>
            </a:extLst>
          </p:cNvPr>
          <p:cNvCxnSpPr>
            <a:cxnSpLocks/>
          </p:cNvCxnSpPr>
          <p:nvPr/>
        </p:nvCxnSpPr>
        <p:spPr>
          <a:xfrm>
            <a:off x="3574537" y="763588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FA14320-F69E-5D40-921E-0CDAC41BC2D1}"/>
              </a:ext>
            </a:extLst>
          </p:cNvPr>
          <p:cNvCxnSpPr>
            <a:cxnSpLocks/>
          </p:cNvCxnSpPr>
          <p:nvPr/>
        </p:nvCxnSpPr>
        <p:spPr>
          <a:xfrm>
            <a:off x="3574372" y="773931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7192ED4D-4C80-7E45-9E89-D1AA84454BAD}"/>
              </a:ext>
            </a:extLst>
          </p:cNvPr>
          <p:cNvCxnSpPr>
            <a:cxnSpLocks/>
          </p:cNvCxnSpPr>
          <p:nvPr/>
        </p:nvCxnSpPr>
        <p:spPr>
          <a:xfrm flipV="1">
            <a:off x="3579530" y="763588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68C6120-588C-9D49-8493-6144C76D5665}"/>
              </a:ext>
            </a:extLst>
          </p:cNvPr>
          <p:cNvCxnSpPr>
            <a:cxnSpLocks/>
          </p:cNvCxnSpPr>
          <p:nvPr/>
        </p:nvCxnSpPr>
        <p:spPr>
          <a:xfrm flipV="1">
            <a:off x="3574372" y="761492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940B58-0E7D-7D42-97DB-A0DD2E9FA443}"/>
              </a:ext>
            </a:extLst>
          </p:cNvPr>
          <p:cNvCxnSpPr>
            <a:cxnSpLocks/>
          </p:cNvCxnSpPr>
          <p:nvPr/>
        </p:nvCxnSpPr>
        <p:spPr>
          <a:xfrm>
            <a:off x="3561395" y="2041697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6EC0A08-BE3E-914B-AADB-39B6E837E8DB}"/>
              </a:ext>
            </a:extLst>
          </p:cNvPr>
          <p:cNvCxnSpPr>
            <a:cxnSpLocks/>
          </p:cNvCxnSpPr>
          <p:nvPr/>
        </p:nvCxnSpPr>
        <p:spPr>
          <a:xfrm>
            <a:off x="3571711" y="1396996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C8AA9D3-3030-4C4A-9C0D-F4ED16D68212}"/>
              </a:ext>
            </a:extLst>
          </p:cNvPr>
          <p:cNvCxnSpPr>
            <a:cxnSpLocks/>
          </p:cNvCxnSpPr>
          <p:nvPr/>
        </p:nvCxnSpPr>
        <p:spPr>
          <a:xfrm>
            <a:off x="3561395" y="1396996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0478584-9CFE-644C-AB8B-F0FD996FD4B9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0A20F61-AE6C-E144-A890-22790FA0ABDB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0232AF7-D4A6-AB4D-AD9A-0EDA48A5F230}"/>
              </a:ext>
            </a:extLst>
          </p:cNvPr>
          <p:cNvCxnSpPr>
            <a:cxnSpLocks/>
          </p:cNvCxnSpPr>
          <p:nvPr/>
        </p:nvCxnSpPr>
        <p:spPr>
          <a:xfrm flipV="1">
            <a:off x="3562218" y="2051820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13A716D-64F5-CE4F-A35A-BF4E1D6AFD15}"/>
              </a:ext>
            </a:extLst>
          </p:cNvPr>
          <p:cNvCxnSpPr>
            <a:cxnSpLocks/>
          </p:cNvCxnSpPr>
          <p:nvPr/>
        </p:nvCxnSpPr>
        <p:spPr>
          <a:xfrm flipV="1">
            <a:off x="3564713" y="773931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679AA020-419F-3642-9F5D-81561319F4C8}"/>
              </a:ext>
            </a:extLst>
          </p:cNvPr>
          <p:cNvSpPr txBox="1"/>
          <p:nvPr/>
        </p:nvSpPr>
        <p:spPr>
          <a:xfrm>
            <a:off x="4887180" y="5672521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088395-E81B-4F41-AB96-2E9295E1616C}"/>
              </a:ext>
            </a:extLst>
          </p:cNvPr>
          <p:cNvSpPr txBox="1"/>
          <p:nvPr/>
        </p:nvSpPr>
        <p:spPr>
          <a:xfrm>
            <a:off x="6156283" y="56825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612BC8DF-639C-8A47-86F9-69B1FB4B1BD1}"/>
              </a:ext>
            </a:extLst>
          </p:cNvPr>
          <p:cNvCxnSpPr/>
          <p:nvPr/>
        </p:nvCxnSpPr>
        <p:spPr>
          <a:xfrm>
            <a:off x="10144832" y="12180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7C8E1E1-F2A9-554D-A45B-1F5058163EF9}"/>
              </a:ext>
            </a:extLst>
          </p:cNvPr>
          <p:cNvCxnSpPr/>
          <p:nvPr/>
        </p:nvCxnSpPr>
        <p:spPr>
          <a:xfrm>
            <a:off x="10144832" y="3099749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DF94256A-6C5E-0141-B448-391554DCF760}"/>
              </a:ext>
            </a:extLst>
          </p:cNvPr>
          <p:cNvSpPr txBox="1"/>
          <p:nvPr/>
        </p:nvSpPr>
        <p:spPr>
          <a:xfrm>
            <a:off x="10263463" y="1417005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AE51D69-CACD-D04D-AB38-373F9022B510}"/>
              </a:ext>
            </a:extLst>
          </p:cNvPr>
          <p:cNvSpPr txBox="1"/>
          <p:nvPr/>
        </p:nvSpPr>
        <p:spPr>
          <a:xfrm>
            <a:off x="10391884" y="386945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C5520D95-5080-2742-87B3-C2DFAB43164C}"/>
              </a:ext>
            </a:extLst>
          </p:cNvPr>
          <p:cNvSpPr/>
          <p:nvPr/>
        </p:nvSpPr>
        <p:spPr>
          <a:xfrm>
            <a:off x="2638801" y="774723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5A2D3AB0-7CE3-7446-85AA-C4C541B48E06}"/>
              </a:ext>
            </a:extLst>
          </p:cNvPr>
          <p:cNvSpPr/>
          <p:nvPr/>
        </p:nvSpPr>
        <p:spPr>
          <a:xfrm>
            <a:off x="2639707" y="363412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2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81674F5-D41B-3943-A1C3-A1C237AB481B}"/>
              </a:ext>
            </a:extLst>
          </p:cNvPr>
          <p:cNvCxnSpPr>
            <a:cxnSpLocks/>
          </p:cNvCxnSpPr>
          <p:nvPr/>
        </p:nvCxnSpPr>
        <p:spPr>
          <a:xfrm>
            <a:off x="5914653" y="758439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A9D1693-8CE2-4F4E-A9F0-C98233FD3642}"/>
              </a:ext>
            </a:extLst>
          </p:cNvPr>
          <p:cNvCxnSpPr>
            <a:cxnSpLocks/>
          </p:cNvCxnSpPr>
          <p:nvPr/>
        </p:nvCxnSpPr>
        <p:spPr>
          <a:xfrm>
            <a:off x="5964193" y="1427232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ABBA5B52-7F62-2B49-BE33-F8F7BA610D0E}"/>
              </a:ext>
            </a:extLst>
          </p:cNvPr>
          <p:cNvCxnSpPr>
            <a:cxnSpLocks/>
          </p:cNvCxnSpPr>
          <p:nvPr/>
        </p:nvCxnSpPr>
        <p:spPr>
          <a:xfrm>
            <a:off x="5964071" y="1425283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BA1884DC-1BA5-624E-864B-0D905B83E6C3}"/>
              </a:ext>
            </a:extLst>
          </p:cNvPr>
          <p:cNvCxnSpPr>
            <a:cxnSpLocks/>
          </p:cNvCxnSpPr>
          <p:nvPr/>
        </p:nvCxnSpPr>
        <p:spPr>
          <a:xfrm flipV="1">
            <a:off x="5968820" y="775056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1B2583F-9EC1-8B4E-B705-97332ADEE5DF}"/>
              </a:ext>
            </a:extLst>
          </p:cNvPr>
          <p:cNvCxnSpPr>
            <a:cxnSpLocks/>
          </p:cNvCxnSpPr>
          <p:nvPr/>
        </p:nvCxnSpPr>
        <p:spPr>
          <a:xfrm flipV="1">
            <a:off x="5955512" y="3755419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49A2B16-A09A-8E49-99A1-803DE44201D2}"/>
              </a:ext>
            </a:extLst>
          </p:cNvPr>
          <p:cNvCxnSpPr>
            <a:cxnSpLocks/>
          </p:cNvCxnSpPr>
          <p:nvPr/>
        </p:nvCxnSpPr>
        <p:spPr>
          <a:xfrm>
            <a:off x="5954680" y="4399585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FA2D7C69-A550-F440-B234-6F90E52EFF21}"/>
              </a:ext>
            </a:extLst>
          </p:cNvPr>
          <p:cNvCxnSpPr>
            <a:cxnSpLocks/>
          </p:cNvCxnSpPr>
          <p:nvPr/>
        </p:nvCxnSpPr>
        <p:spPr>
          <a:xfrm>
            <a:off x="5949531" y="4400652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C6A0D9FD-4D8C-594F-87C9-4B85D461AD71}"/>
              </a:ext>
            </a:extLst>
          </p:cNvPr>
          <p:cNvCxnSpPr>
            <a:cxnSpLocks/>
          </p:cNvCxnSpPr>
          <p:nvPr/>
        </p:nvCxnSpPr>
        <p:spPr>
          <a:xfrm>
            <a:off x="5949879" y="3750282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7C04CCE2-2565-1941-A379-8D495EF6E999}"/>
              </a:ext>
            </a:extLst>
          </p:cNvPr>
          <p:cNvSpPr txBox="1"/>
          <p:nvPr/>
        </p:nvSpPr>
        <p:spPr>
          <a:xfrm>
            <a:off x="1917984" y="140149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B8D5C62-5816-4C41-9D1A-CC9D6ED7E1D7}"/>
              </a:ext>
            </a:extLst>
          </p:cNvPr>
          <p:cNvSpPr txBox="1"/>
          <p:nvPr/>
        </p:nvSpPr>
        <p:spPr>
          <a:xfrm>
            <a:off x="1849920" y="3109610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D3393B-3679-E446-B476-00ADB6B32F0C}"/>
              </a:ext>
            </a:extLst>
          </p:cNvPr>
          <p:cNvSpPr txBox="1"/>
          <p:nvPr/>
        </p:nvSpPr>
        <p:spPr>
          <a:xfrm>
            <a:off x="931881" y="6413534"/>
            <a:ext cx="6481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consensus on a system of 2 clusters.</a:t>
            </a:r>
          </a:p>
        </p:txBody>
      </p:sp>
    </p:spTree>
    <p:extLst>
      <p:ext uri="{BB962C8B-B14F-4D97-AF65-F5344CB8AC3E}">
        <p14:creationId xmlns:p14="http://schemas.microsoft.com/office/powerpoint/2010/main" val="20463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19" grpId="0"/>
      <p:bldP spid="278" grpId="0"/>
      <p:bldP spid="279" grpId="0"/>
      <p:bldP spid="284" grpId="0" animBg="1"/>
      <p:bldP spid="285" grpId="0" animBg="1"/>
      <p:bldP spid="294" grpId="0"/>
      <p:bldP spid="2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82969" y="3982007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806C0-E736-C44A-98ED-1A92DAC32445}"/>
              </a:ext>
            </a:extLst>
          </p:cNvPr>
          <p:cNvGrpSpPr/>
          <p:nvPr/>
        </p:nvGrpSpPr>
        <p:grpSpPr>
          <a:xfrm>
            <a:off x="5530785" y="4074387"/>
            <a:ext cx="1469815" cy="1706463"/>
            <a:chOff x="5361092" y="4631939"/>
            <a:chExt cx="1469815" cy="1706463"/>
          </a:xfrm>
        </p:grpSpPr>
        <p:pic>
          <p:nvPicPr>
            <p:cNvPr id="17" name="Graphic 16" descr="Renovation (House With Sparkles) with solid fill">
              <a:extLst>
                <a:ext uri="{FF2B5EF4-FFF2-40B4-BE49-F238E27FC236}">
                  <a16:creationId xmlns:a16="http://schemas.microsoft.com/office/drawing/2014/main" id="{16B61791-3F03-F64C-9A6A-9DAA37A2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1092" y="4631939"/>
              <a:ext cx="1469815" cy="14698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2D85B-D2F2-3C4F-A9E5-0B19726BF408}"/>
                </a:ext>
              </a:extLst>
            </p:cNvPr>
            <p:cNvSpPr txBox="1"/>
            <p:nvPr/>
          </p:nvSpPr>
          <p:spPr>
            <a:xfrm>
              <a:off x="5541498" y="5938292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7E2ECD-1D51-CB4A-9D28-B9B48CE3963F}"/>
              </a:ext>
            </a:extLst>
          </p:cNvPr>
          <p:cNvGrpSpPr/>
          <p:nvPr/>
        </p:nvGrpSpPr>
        <p:grpSpPr>
          <a:xfrm>
            <a:off x="2081812" y="2577245"/>
            <a:ext cx="4120942" cy="2304184"/>
            <a:chOff x="2081812" y="2577245"/>
            <a:chExt cx="4120942" cy="23041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BB99C5-DECB-6F48-9C6A-4197C21CF5E9}"/>
                </a:ext>
              </a:extLst>
            </p:cNvPr>
            <p:cNvSpPr txBox="1"/>
            <p:nvPr/>
          </p:nvSpPr>
          <p:spPr>
            <a:xfrm rot="19775439">
              <a:off x="2426307" y="3426427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 Loan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FA3E1E-6FD6-8940-90BB-7D4D2C5E2385}"/>
                </a:ext>
              </a:extLst>
            </p:cNvPr>
            <p:cNvCxnSpPr>
              <a:cxnSpLocks/>
              <a:stCxn id="40" idx="2"/>
              <a:endCxn id="7" idx="3"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443DBC-F6A0-A44F-99C3-65FDBFA23291}"/>
              </a:ext>
            </a:extLst>
          </p:cNvPr>
          <p:cNvGrpSpPr/>
          <p:nvPr/>
        </p:nvGrpSpPr>
        <p:grpSpPr>
          <a:xfrm>
            <a:off x="1958963" y="5070577"/>
            <a:ext cx="3571822" cy="486000"/>
            <a:chOff x="1958963" y="5070577"/>
            <a:chExt cx="3571822" cy="4860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561831-C37C-2845-AA8A-B74C51679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963" y="5070577"/>
              <a:ext cx="357182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88B19D-C188-7848-82F4-B5C216C49EFE}"/>
                </a:ext>
              </a:extLst>
            </p:cNvPr>
            <p:cNvSpPr txBox="1"/>
            <p:nvPr/>
          </p:nvSpPr>
          <p:spPr>
            <a:xfrm>
              <a:off x="2879426" y="5094912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Buys House</a:t>
              </a:r>
            </a:p>
          </p:txBody>
        </p:sp>
      </p:grpSp>
      <p:pic>
        <p:nvPicPr>
          <p:cNvPr id="12" name="Graphic 11" descr="Covid-19 with solid fill">
            <a:extLst>
              <a:ext uri="{FF2B5EF4-FFF2-40B4-BE49-F238E27FC236}">
                <a16:creationId xmlns:a16="http://schemas.microsoft.com/office/drawing/2014/main" id="{9312E682-8662-854D-B579-8037BC5A4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13" y="2798112"/>
            <a:ext cx="2176221" cy="21762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C0DB3-5D12-1D4A-B9A6-C8181B3F3695}"/>
              </a:ext>
            </a:extLst>
          </p:cNvPr>
          <p:cNvGrpSpPr/>
          <p:nvPr/>
        </p:nvGrpSpPr>
        <p:grpSpPr>
          <a:xfrm>
            <a:off x="905370" y="2320164"/>
            <a:ext cx="2125101" cy="2125101"/>
            <a:chOff x="1303800" y="376152"/>
            <a:chExt cx="2125101" cy="2125101"/>
          </a:xfrm>
        </p:grpSpPr>
        <p:pic>
          <p:nvPicPr>
            <p:cNvPr id="14" name="Graphic 13" descr="Thought bubble outline">
              <a:extLst>
                <a:ext uri="{FF2B5EF4-FFF2-40B4-BE49-F238E27FC236}">
                  <a16:creationId xmlns:a16="http://schemas.microsoft.com/office/drawing/2014/main" id="{3652D751-95B7-D548-9D52-594859DC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03800" y="376152"/>
              <a:ext cx="2125101" cy="212510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C7F202-0EE5-AA42-9C8A-8BAAE22CD0C0}"/>
                </a:ext>
              </a:extLst>
            </p:cNvPr>
            <p:cNvSpPr txBox="1"/>
            <p:nvPr/>
          </p:nvSpPr>
          <p:spPr>
            <a:xfrm>
              <a:off x="1303801" y="980666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Lost Job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4AC68F-F176-2448-B2EE-D81BF0D1D64E}"/>
              </a:ext>
            </a:extLst>
          </p:cNvPr>
          <p:cNvGrpSpPr/>
          <p:nvPr/>
        </p:nvGrpSpPr>
        <p:grpSpPr>
          <a:xfrm>
            <a:off x="2073667" y="2580584"/>
            <a:ext cx="4120942" cy="2304184"/>
            <a:chOff x="2081812" y="2577245"/>
            <a:chExt cx="4120942" cy="230418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89F84C-60AB-3B48-99AE-688E26623DF5}"/>
                </a:ext>
              </a:extLst>
            </p:cNvPr>
            <p:cNvSpPr txBox="1"/>
            <p:nvPr/>
          </p:nvSpPr>
          <p:spPr>
            <a:xfrm rot="19775439">
              <a:off x="2124786" y="3276167"/>
              <a:ext cx="3465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Misses Loan Payments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35B68B0-7356-7949-BD48-D636D801E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C0057D-7A8E-3644-8A42-BFEE35531E02}"/>
              </a:ext>
            </a:extLst>
          </p:cNvPr>
          <p:cNvGrpSpPr/>
          <p:nvPr/>
        </p:nvGrpSpPr>
        <p:grpSpPr>
          <a:xfrm>
            <a:off x="2069429" y="2430198"/>
            <a:ext cx="4120942" cy="2450698"/>
            <a:chOff x="6849545" y="3553676"/>
            <a:chExt cx="4120942" cy="2450698"/>
          </a:xfrm>
        </p:grpSpPr>
        <p:pic>
          <p:nvPicPr>
            <p:cNvPr id="35" name="Graphic 34" descr="No sign with solid fill">
              <a:extLst>
                <a:ext uri="{FF2B5EF4-FFF2-40B4-BE49-F238E27FC236}">
                  <a16:creationId xmlns:a16="http://schemas.microsoft.com/office/drawing/2014/main" id="{439995EB-A897-6F4F-8FEB-FA37A06A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2461" y="3553676"/>
              <a:ext cx="2361759" cy="2361759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8247AC-3333-B144-9ECC-AF561F79F50F}"/>
                </a:ext>
              </a:extLst>
            </p:cNvPr>
            <p:cNvGrpSpPr/>
            <p:nvPr/>
          </p:nvGrpSpPr>
          <p:grpSpPr>
            <a:xfrm>
              <a:off x="6849545" y="3700190"/>
              <a:ext cx="4120942" cy="2304184"/>
              <a:chOff x="2081812" y="2577245"/>
              <a:chExt cx="4120942" cy="230418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B0A9C61-9B53-9647-97DA-1E680F52F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1812" y="2577245"/>
                <a:ext cx="4120942" cy="23041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3D672C-C06E-6C49-A1BD-099C0ED3E126}"/>
                  </a:ext>
                </a:extLst>
              </p:cNvPr>
              <p:cNvSpPr txBox="1"/>
              <p:nvPr/>
            </p:nvSpPr>
            <p:spPr>
              <a:xfrm rot="19775439">
                <a:off x="2124786" y="3276167"/>
                <a:ext cx="3465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Blocks her Savings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3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Cheap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3771803" y="371007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771803" y="306999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3771803" y="2429911"/>
            <a:ext cx="492781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>
            <a:off x="3771803" y="4350151"/>
            <a:ext cx="49278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17121" y="1367747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3125461" y="2875201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3125461" y="3481368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3125461" y="4084803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 flipV="1">
            <a:off x="3771803" y="1544459"/>
            <a:ext cx="4927816" cy="37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3143488" y="2269034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054879" y="1600237"/>
            <a:ext cx="2227225" cy="8130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072933" y="1615251"/>
            <a:ext cx="2151623" cy="1436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3970870" y="1548243"/>
            <a:ext cx="30316" cy="2685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6251240" y="1562782"/>
            <a:ext cx="23127" cy="278736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8588498" y="1544459"/>
            <a:ext cx="1" cy="27992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82082" y="2450266"/>
            <a:ext cx="2314153" cy="61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6288587" y="2460464"/>
            <a:ext cx="2299911" cy="119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6288588" y="2469089"/>
            <a:ext cx="2304903" cy="1874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6296303" y="3090346"/>
            <a:ext cx="2310166" cy="607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6278353" y="3081878"/>
            <a:ext cx="2315138" cy="1247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6296303" y="2469089"/>
            <a:ext cx="2292195" cy="562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6562974" y="4383453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Phase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241373" y="4379052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Phase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3846926" y="145270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3846926" y="2311218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3846926" y="2946404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3846926" y="360521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3846926" y="4233372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318197" y="4995729"/>
            <a:ext cx="11555605" cy="1143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The Primary P</a:t>
            </a:r>
            <a:r>
              <a:rPr lang="en-US" sz="2400" baseline="-25000" dirty="0">
                <a:latin typeface="Palatino Linotype" panose="02040502050505030304" pitchFamily="18" charset="0"/>
              </a:rPr>
              <a:t>C1</a:t>
            </a:r>
            <a:r>
              <a:rPr lang="en-US" sz="2400" dirty="0">
                <a:latin typeface="Palatino Linotype" panose="02040502050505030304" pitchFamily="18" charset="0"/>
              </a:rPr>
              <a:t> sends a certificate that includes the client request and commit messages from n-f replicas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1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0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2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Existing BFT Protocols: Rotating Primary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7959" y="1805926"/>
            <a:ext cx="11468518" cy="4016741"/>
          </a:xfrm>
        </p:spPr>
        <p:txBody>
          <a:bodyPr rtlCol="0"/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frequently change primary?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 Aardvark [NSDI’09], Prime [TDSC’10] and Spin [SRDS’09].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Still </a:t>
            </a:r>
            <a:r>
              <a:rPr lang="en-US" sz="2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essentially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single primary!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change primary for each consensus?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600" dirty="0" err="1">
                <a:latin typeface="Palatino Linotype" panose="02040502050505030304" pitchFamily="18" charset="0"/>
                <a:sym typeface="Wingdings" pitchFamily="2" charset="2"/>
              </a:rPr>
              <a:t>HotStuff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[PODC’19]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Inherently </a:t>
            </a:r>
            <a:r>
              <a:rPr lang="en-US" sz="2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sequential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.</a:t>
            </a:r>
            <a:endParaRPr lang="en-US" sz="26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3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391994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033598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210636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210636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204924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24154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24048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19130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2949200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2956400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2863634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3854701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65296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37189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149925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17233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Monopoly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Lack of Control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20795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A001E86-286A-2D4D-9BDD-E9B8368A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1" y="1054507"/>
            <a:ext cx="7464530" cy="47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10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0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48EA9A17-2BDA-144F-946E-F33AE5C9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3476"/>
            <a:ext cx="8218369" cy="24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13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343039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3474610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3151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Ledger (Blockchain) Management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77541" y="1544798"/>
            <a:ext cx="11924306" cy="3768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block in the ledger contains the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executed request.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In each round of RCC, each replica executes z requests, each belonging to a different primary C</a:t>
            </a:r>
            <a:r>
              <a:rPr lang="en-US" sz="2200" baseline="-25000" dirty="0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, 1 &lt;=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&lt;= z.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Hence, in each round, each replica creates z blocks.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To ensure immutability, each block includes both client requests and proofs.</a:t>
            </a:r>
          </a:p>
        </p:txBody>
      </p:sp>
    </p:spTree>
    <p:extLst>
      <p:ext uri="{BB962C8B-B14F-4D97-AF65-F5344CB8AC3E}">
        <p14:creationId xmlns:p14="http://schemas.microsoft.com/office/powerpoint/2010/main" val="280069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681686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Solution???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8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Directions…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005278"/>
            <a:ext cx="11613312" cy="466185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Blockchains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Resilient Serverless Computing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Blockchains in IoT and 5G.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Trusted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RDMA in BFT Consensus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SGX and Enclaves for stronger resilience</a:t>
            </a: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DD8AFFC-4227-C241-BB49-D359B075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625" y="1937478"/>
            <a:ext cx="2156085" cy="2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Other works in this Journey…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380605"/>
            <a:ext cx="11613312" cy="39111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Commitment in Partitioned (Sharded)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[EDBT’18]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Two-Phase Non-Blocking Commit Protocol.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GeoScale</a:t>
            </a:r>
            <a:r>
              <a:rPr lang="en-US" alt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[Distributed and Parallel Databases (DAPD) 2020]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Concurrency Control in Partitioned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QStore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[EDBT’20]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Queued approach for distributed concurrency control.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610713"/>
            <a:ext cx="12072257" cy="535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Books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Fault-tolerant Distributed Transactions on Blockchain, Morgan &amp; Claypool Synthesis Lectures on Data Management (to appear), 2020.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Conferences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RCC: Resilient Concurrent Consensus for High- Throughput Secure Transaction Processing, To appear in 37th IEEE International Conference on Data Engineering (ICDE). 2021.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Permissioned Blockchain Through the Looking Glass: Architectural and Implementation Lessons Learned, In 40th IEEE International Conference on Distributed Computing Systems (ICDCS).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ResilientDB</a:t>
            </a:r>
            <a:r>
              <a:rPr lang="en-US" sz="1400" dirty="0">
                <a:latin typeface="Palatino Linotype" panose="02040502050505030304" pitchFamily="18" charset="0"/>
              </a:rPr>
              <a:t>: Global Scale Resilient Blockchain Fabric, In 46th International Conference on Very Large Databases (VLDB). 2020 — Artifact Evaluated.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Q-Store: Distributed, Multi-partition Transactions via Queue-oriented Execution and Communication. In 23rd International Conference of Extending Database Technology (EDBT),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Brief Announcement: Revisiting Consensus Protocols through Wait-free Parallelization, In 33rd International Symposium on Distributed Computing (DISC). 2019.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EasyCommit</a:t>
            </a:r>
            <a:r>
              <a:rPr lang="en-US" sz="1400" dirty="0">
                <a:latin typeface="Palatino Linotype" panose="02040502050505030304" pitchFamily="18" charset="0"/>
              </a:rPr>
              <a:t>: A Non-blocking Two-phase Commit Protocol, In 21st International Conference of Extending Database Technology (EDBT), 2018.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R. Shrivastava,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Optimizing Recursive Task Parallel Programs, In 31st International Conference on Supercomputing (ICS), 2017.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Journals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and non-blocking agreement protocols, Distributed and Parallel Database (DAPD), 2019.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IMSuite</a:t>
            </a:r>
            <a:r>
              <a:rPr lang="en-US" sz="1400" dirty="0">
                <a:latin typeface="Palatino Linotype" panose="02040502050505030304" pitchFamily="18" charset="0"/>
              </a:rPr>
              <a:t>: A Benchmark Suite for Simulating Distributed Algorithms, Journal of Parallel and Distributed Computing (JPDC), Elsevier, 2015.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50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3134480"/>
            <a:ext cx="12072257" cy="307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5264E2-59CD-A243-A2D5-A1473AC017DF}"/>
              </a:ext>
            </a:extLst>
          </p:cNvPr>
          <p:cNvSpPr txBox="1">
            <a:spLocks/>
          </p:cNvSpPr>
          <p:nvPr/>
        </p:nvSpPr>
        <p:spPr bwMode="auto">
          <a:xfrm>
            <a:off x="203549" y="1304880"/>
            <a:ext cx="11613312" cy="40626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Selected Articles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Resilient and Scalable Architecture for Permissioned Blockchain Fabrics, PhD Workshop,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Transaction Processing in Byzantine Fault Tolerant Environments, In International Workshop on High Performance Transaction Systems (HPTS), 2019 – A Biennial Workshop.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Transaction Processing, In Encyclopedia of Big Data Technologies. Springer, Cham, 2018.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Tutorials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Building High Throughput Permissioned Blockchain Fabrics: Challenges and Opportunities,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consensus unraveled: Virtues and Limitations, In 14th ACM International Conference on Distributed and Event- Based Systems (DEBS),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An In-Depth Look of BFT Consensus in Blockchain: Challenges and Opportunities, Middleware Tutorials, 2019.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Demonstrations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Scalable, Resilient and Configurable Permissioned Blockchain Fabric, In 46th International Conference on Very Large Databases (VLDB), 2020. </a:t>
            </a:r>
          </a:p>
        </p:txBody>
      </p:sp>
    </p:spTree>
    <p:extLst>
      <p:ext uri="{BB962C8B-B14F-4D97-AF65-F5344CB8AC3E}">
        <p14:creationId xmlns:p14="http://schemas.microsoft.com/office/powerpoint/2010/main" val="162388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Technology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68287"/>
            <a:ext cx="11039061" cy="1382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14801</TotalTime>
  <Words>2134</Words>
  <Application>Microsoft Macintosh PowerPoint</Application>
  <PresentationFormat>Widescreen</PresentationFormat>
  <Paragraphs>497</Paragraphs>
  <Slides>58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Resilient Consensus for High-Throughput Secure Transaction Processing</vt:lpstr>
      <vt:lpstr>PowerPoint Presentation</vt:lpstr>
      <vt:lpstr>PowerPoint Presentation</vt:lpstr>
      <vt:lpstr>How could this happen?</vt:lpstr>
      <vt:lpstr>Solution???</vt:lpstr>
      <vt:lpstr>Blockchain Technology</vt:lpstr>
      <vt:lpstr>What is Blockchain?</vt:lpstr>
      <vt:lpstr>Blockchain Network</vt:lpstr>
      <vt:lpstr>Blockchain: Decentralization  Replicas</vt:lpstr>
      <vt:lpstr>Blockchain: Democracy  Vote</vt:lpstr>
      <vt:lpstr>Voting Rules  Consensus</vt:lpstr>
      <vt:lpstr>Everything is fine until there are Adversaries!</vt:lpstr>
      <vt:lpstr>Solution   Byzantine-Fault Tolerant Consensus</vt:lpstr>
      <vt:lpstr>Minimal Expectations!</vt:lpstr>
      <vt:lpstr>Minimal Expectations!</vt:lpstr>
      <vt:lpstr>Blockchain Applications??</vt:lpstr>
      <vt:lpstr>There are many more…</vt:lpstr>
      <vt:lpstr>Why only Cryptocurrencies?</vt:lpstr>
      <vt:lpstr>Positive Steps Taken</vt:lpstr>
      <vt:lpstr>Research Focus   Make BFT Consensus Efficient</vt:lpstr>
      <vt:lpstr>First practical BFT implementation.</vt:lpstr>
      <vt:lpstr>Several Exciting Solutions</vt:lpstr>
      <vt:lpstr>Speculative Execution</vt:lpstr>
      <vt:lpstr>PowerPoint Presentation</vt:lpstr>
      <vt:lpstr>Magical Ingredient  Client Commit implies Finality</vt:lpstr>
      <vt:lpstr>What if replicas are globally scattered?</vt:lpstr>
      <vt:lpstr>Challenges For Geo-Scale Blockchains</vt:lpstr>
      <vt:lpstr>GeoBFT Protocol*</vt:lpstr>
      <vt:lpstr>PowerPoint Presentation</vt:lpstr>
      <vt:lpstr>Magical Ingredient  Cheap Inter-Cluster Sharing</vt:lpstr>
      <vt:lpstr>What Limits Current Systems? Primary-Backup Paradigm</vt:lpstr>
      <vt:lpstr>Existing BFT Protocols: Rotating Primary</vt:lpstr>
      <vt:lpstr>Our Proposal</vt:lpstr>
      <vt:lpstr>RCC Paradigm*</vt:lpstr>
      <vt:lpstr>PowerPoint Presentation</vt:lpstr>
      <vt:lpstr>Challenges?</vt:lpstr>
      <vt:lpstr>Secure Ordering</vt:lpstr>
      <vt:lpstr>Malicious Primaries Collusion</vt:lpstr>
      <vt:lpstr>Magical Ingredient  Good Instances are always Live</vt:lpstr>
      <vt:lpstr>Secure Ordering Solution</vt:lpstr>
      <vt:lpstr>Secure Ordering Solution</vt:lpstr>
      <vt:lpstr>Secure Ordering Solution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PowerPoint Presentation</vt:lpstr>
      <vt:lpstr>Implementation on ResilientDB</vt:lpstr>
      <vt:lpstr>Ledger (Blockchain) Management</vt:lpstr>
      <vt:lpstr>Evaluating RCC on ResilientDB</vt:lpstr>
      <vt:lpstr>Scalability</vt:lpstr>
      <vt:lpstr>Batching</vt:lpstr>
      <vt:lpstr>The Big Picture…</vt:lpstr>
      <vt:lpstr>Future Directions…</vt:lpstr>
      <vt:lpstr>Other works in this Journey…</vt:lpstr>
      <vt:lpstr>Publications</vt:lpstr>
      <vt:lpstr>Publications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712</cp:revision>
  <dcterms:created xsi:type="dcterms:W3CDTF">2018-08-17T23:07:33Z</dcterms:created>
  <dcterms:modified xsi:type="dcterms:W3CDTF">2020-12-17T20:10:05Z</dcterms:modified>
  <cp:category/>
</cp:coreProperties>
</file>